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6" r:id="rId5"/>
    <p:sldId id="260" r:id="rId6"/>
    <p:sldId id="296" r:id="rId7"/>
    <p:sldId id="297" r:id="rId8"/>
    <p:sldId id="298" r:id="rId9"/>
    <p:sldId id="302" r:id="rId10"/>
    <p:sldId id="299" r:id="rId11"/>
    <p:sldId id="300" r:id="rId12"/>
    <p:sldId id="301" r:id="rId13"/>
    <p:sldId id="30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6D13D-FF95-408D-A03A-A39FAA5905D6}" v="231" dt="2024-03-12T12:21:07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 autoAdjust="0"/>
    <p:restoredTop sz="94428"/>
  </p:normalViewPr>
  <p:slideViewPr>
    <p:cSldViewPr snapToGrid="0" snapToObjects="1">
      <p:cViewPr varScale="1">
        <p:scale>
          <a:sx n="108" d="100"/>
          <a:sy n="108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8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0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9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6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5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2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1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</a:rPr>
              <a:t>СТАНДАРДИ У УПРАВЉАЊУ ПОСТУПКОМ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C9BD42-09C3-01DA-E5B1-ED5A2EB6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371"/>
            <a:ext cx="10515600" cy="5308248"/>
          </a:xfrm>
        </p:spPr>
        <p:txBody>
          <a:bodyPr/>
          <a:lstStyle/>
          <a:p>
            <a:endParaRPr lang="sr-Cyrl-RS" sz="2200" u="sng" dirty="0">
              <a:latin typeface="+mn-lt"/>
            </a:endParaRPr>
          </a:p>
          <a:p>
            <a:pPr algn="ctr"/>
            <a:r>
              <a:rPr lang="sr-Cyrl-RS" sz="2200" b="1" u="sng" dirty="0">
                <a:latin typeface="+mn-lt"/>
              </a:rPr>
              <a:t>Врсте евиденције коју води стечајни управник</a:t>
            </a:r>
            <a:br>
              <a:rPr lang="sr-Cyrl-RS" sz="2200" dirty="0">
                <a:latin typeface="+mn-lt"/>
              </a:rPr>
            </a:br>
            <a:endParaRPr lang="sr-Cyrl-RS" sz="2200" dirty="0"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sr-Cyrl-RS" sz="2200" b="1" dirty="0">
                <a:latin typeface="+mn-lt"/>
              </a:rPr>
              <a:t>Циљ</a:t>
            </a:r>
            <a:r>
              <a:rPr lang="sr-Cyrl-RS" sz="2200" dirty="0">
                <a:latin typeface="+mn-lt"/>
              </a:rPr>
              <a:t> </a:t>
            </a:r>
            <a:r>
              <a:rPr lang="sr-Cyrl-RS" sz="2200" b="1" dirty="0">
                <a:latin typeface="+mn-lt"/>
              </a:rPr>
              <a:t>Стандарда бр. 8</a:t>
            </a:r>
            <a:r>
              <a:rPr lang="sr-Cyrl-RS" sz="2200" dirty="0">
                <a:latin typeface="+mn-lt"/>
              </a:rPr>
              <a:t>:</a:t>
            </a:r>
          </a:p>
          <a:p>
            <a:pPr>
              <a:spcBef>
                <a:spcPts val="300"/>
              </a:spcBef>
            </a:pPr>
            <a:endParaRPr lang="sr-Cyrl-RS" sz="2200" dirty="0">
              <a:latin typeface="+mn-lt"/>
            </a:endParaRPr>
          </a:p>
          <a:p>
            <a:pPr marL="800100" lvl="1" indent="-34290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sr-Cyrl-RS" sz="2200" dirty="0">
                <a:latin typeface="+mn-lt"/>
              </a:rPr>
              <a:t>смернице стечајном управнику у погледу тога шта обухвата евиденцију стечајног дужника и начин поступка и начин поступања и чувања евиденције</a:t>
            </a:r>
          </a:p>
          <a:p>
            <a:endParaRPr lang="sr-Cyrl-RS" sz="2200" dirty="0"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sr-Cyrl-RS" sz="2200" u="sng" dirty="0">
                <a:latin typeface="+mn-lt"/>
              </a:rPr>
              <a:t>Практични проблеми</a:t>
            </a:r>
            <a:r>
              <a:rPr lang="sr-Cyrl-RS" sz="2200" dirty="0">
                <a:latin typeface="+mn-lt"/>
              </a:rPr>
              <a:t>:</a:t>
            </a:r>
          </a:p>
          <a:p>
            <a:pPr>
              <a:spcBef>
                <a:spcPts val="300"/>
              </a:spcBef>
            </a:pPr>
            <a:endParaRPr lang="sr-Cyrl-RS" sz="2200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sr-Cyrl-RS" sz="2200" i="1" dirty="0">
                <a:latin typeface="+mn-lt"/>
              </a:rPr>
              <a:t>поступање са архивском грађом по Закону о архивској грађи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Cyrl-RS" sz="2200" i="1" dirty="0">
                <a:latin typeface="+mn-lt"/>
              </a:rPr>
              <a:t>процене трошка архивирања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sr-Cyrl-RS" sz="2200" i="1" dirty="0">
              <a:latin typeface="+mn-lt"/>
            </a:endParaRPr>
          </a:p>
          <a:p>
            <a:pPr lvl="1"/>
            <a:r>
              <a:rPr lang="sr-Cyrl-RS" sz="2200" i="1" dirty="0">
                <a:latin typeface="+mn-lt"/>
              </a:rPr>
              <a:t>																					              </a:t>
            </a:r>
            <a:fld id="{CDFFC8AC-08C3-4B92-8289-38A5741301DA}" type="slidenum">
              <a:rPr lang="sr-RS" sz="2200" smtClean="0">
                <a:latin typeface="+mn-lt"/>
              </a:rPr>
              <a:t>10</a:t>
            </a:fld>
            <a:endParaRPr lang="sr-Cyrl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B21E7-F7B3-9DE2-FF6D-6862DE0C2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НАЦИОНАЛНИ СТАНДАРД БР. 8</a:t>
            </a:r>
            <a:endParaRPr lang="sr-R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34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B1E9-FF0A-DB66-8572-7CB55E9A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213" y="647700"/>
            <a:ext cx="10522931" cy="596900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О НАЦИОНАЛНИМ СТАНДАРДИМА</a:t>
            </a:r>
            <a:endParaRPr lang="en-GB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5C717-F9F9-8781-BD56-E2338EF41A0A}"/>
              </a:ext>
            </a:extLst>
          </p:cNvPr>
          <p:cNvSpPr txBox="1"/>
          <p:nvPr/>
        </p:nvSpPr>
        <p:spPr>
          <a:xfrm>
            <a:off x="710213" y="822682"/>
            <a:ext cx="10617694" cy="608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tabLst/>
              <a:defRPr/>
            </a:pPr>
            <a:endParaRPr lang="sr-Cyrl-RS" sz="2200" b="1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sr-Cyrl-RS" sz="2200" b="1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sr-Cyrl-RS" sz="2200" b="1" dirty="0">
                <a:solidFill>
                  <a:prstClr val="black"/>
                </a:solidFill>
                <a:ea typeface="Verdana" panose="020B0604030504040204" pitchFamily="34" charset="0"/>
              </a:rPr>
              <a:t>Остварење правних и економских циљева поступка стечаја </a:t>
            </a:r>
            <a:r>
              <a:rPr lang="sr-Cyrl-RS" sz="2200" dirty="0">
                <a:solidFill>
                  <a:prstClr val="black"/>
                </a:solidFill>
                <a:ea typeface="Verdana" panose="020B0604030504040204" pitchFamily="34" charset="0"/>
              </a:rPr>
              <a:t>– максимална ефикасност у спровођењу радњи управника уз обезбеђење законитости и правилности у њиховом поступању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tabLst/>
              <a:defRPr/>
            </a:pPr>
            <a:endParaRPr lang="sr-Cyrl-RS" sz="220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r-Cyrl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Правилник о утврђивању националних стандарда </a:t>
            </a:r>
            <a:r>
              <a:rPr kumimoji="0" lang="sr-Cyrl-R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за управљање стечајном масом ступио на снагу 2018. године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tabLst/>
              <a:defRPr/>
            </a:pP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Cyrl-RS" sz="2200" i="1" dirty="0">
                <a:ea typeface="Verdana" panose="020B0604030504040204" pitchFamily="34" charset="0"/>
              </a:rPr>
              <a:t>Прописаних 8 стандарда регулишу управљањем 8 различитих </a:t>
            </a:r>
            <a:r>
              <a:rPr lang="en-US" sz="2200" i="1" dirty="0">
                <a:ea typeface="Verdana" panose="020B0604030504040204" pitchFamily="34" charset="0"/>
              </a:rPr>
              <a:t>a</a:t>
            </a:r>
            <a:r>
              <a:rPr lang="sr-Cyrl-RS" sz="2200" i="1" dirty="0" err="1">
                <a:ea typeface="Verdana" panose="020B0604030504040204" pitchFamily="34" charset="0"/>
              </a:rPr>
              <a:t>спеката</a:t>
            </a:r>
            <a:r>
              <a:rPr lang="sr-Cyrl-RS" sz="2200" i="1" dirty="0">
                <a:ea typeface="Verdana" panose="020B0604030504040204" pitchFamily="34" charset="0"/>
              </a:rPr>
              <a:t> поступка стечаја од самог отварања поступка и првих радњи управника до његовог закључења</a:t>
            </a:r>
            <a:r>
              <a:rPr lang="sr-Latn-RS" sz="2200" dirty="0">
                <a:ea typeface="Verdana" panose="020B0604030504040204" pitchFamily="34" charset="0"/>
              </a:rPr>
              <a:t>				</a:t>
            </a:r>
            <a:endParaRPr lang="sr-Cyrl-RS" sz="2200" dirty="0">
              <a:ea typeface="Verdana" panose="020B0604030504040204" pitchFamily="34" charset="0"/>
            </a:endParaRPr>
          </a:p>
          <a:p>
            <a:pPr lvl="1" algn="just"/>
            <a:r>
              <a:rPr lang="sr-Cyrl-RS" sz="2200" dirty="0">
                <a:ea typeface="Verdana" panose="020B0604030504040204" pitchFamily="34" charset="0"/>
              </a:rPr>
              <a:t>											   </a:t>
            </a:r>
            <a:fld id="{32682FEB-0BBA-4372-A96A-92240BE2B226}" type="slidenum">
              <a:rPr lang="sr-Latn-RS" sz="2200" smtClean="0">
                <a:ea typeface="Verdana" panose="020B0604030504040204" pitchFamily="34" charset="0"/>
              </a:rPr>
              <a:t>2</a:t>
            </a:fld>
            <a:r>
              <a:rPr lang="sr-Latn-RS" sz="2200" dirty="0">
                <a:ea typeface="Verdana" panose="020B0604030504040204" pitchFamily="34" charset="0"/>
              </a:rPr>
              <a:t>		</a:t>
            </a:r>
            <a:endParaRPr lang="en-GB" sz="2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8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2FFD89-26AB-8255-8E4C-B20565AE0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525" y="674704"/>
            <a:ext cx="10570727" cy="594804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НАЦИОНАЛНИ СТАНДАРД БР. 1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0393D-D606-7E90-F840-19DDE5E01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3" y="1269507"/>
            <a:ext cx="10405037" cy="53709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200" b="1" u="sng" dirty="0"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sr-Cyrl-RS" sz="2200" b="1" u="sng" dirty="0">
                <a:ea typeface="Verdana" panose="020B0604030504040204" pitchFamily="34" charset="0"/>
              </a:rPr>
              <a:t>Управљање банковним рачунима, новчаним средствима и рачуноводством</a:t>
            </a:r>
            <a:endParaRPr lang="sr-Latn-RS" sz="2200" b="1" u="sng" dirty="0">
              <a:ea typeface="Verdana" panose="020B060403050404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sr-Cyrl-RS" sz="2200" b="1" dirty="0">
                <a:ea typeface="Verdana" panose="020B0604030504040204" pitchFamily="34" charset="0"/>
              </a:rPr>
              <a:t>Циљеви</a:t>
            </a:r>
            <a:r>
              <a:rPr lang="sr-Cyrl-RS" sz="2200" dirty="0">
                <a:ea typeface="Verdana" panose="020B0604030504040204" pitchFamily="34" charset="0"/>
              </a:rPr>
              <a:t> </a:t>
            </a:r>
            <a:r>
              <a:rPr lang="sr-Cyrl-RS" sz="2200" b="1" dirty="0">
                <a:ea typeface="Verdana" panose="020B0604030504040204" pitchFamily="34" charset="0"/>
              </a:rPr>
              <a:t>Стандарда бр. 1</a:t>
            </a:r>
            <a:r>
              <a:rPr lang="sr-Cyrl-RS" sz="2200" dirty="0">
                <a:ea typeface="Verdana" panose="020B0604030504040204" pitchFamily="34" charset="0"/>
              </a:rPr>
              <a:t>:</a:t>
            </a:r>
          </a:p>
          <a:p>
            <a:pPr marL="0" indent="0">
              <a:spcBef>
                <a:spcPts val="10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lvl="1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sr-Cyrl-RS" sz="1800" dirty="0">
                <a:ea typeface="Verdana" panose="020B0604030504040204" pitchFamily="34" charset="0"/>
              </a:rPr>
              <a:t> </a:t>
            </a:r>
            <a:r>
              <a:rPr lang="sr-Cyrl-RS" sz="2200" dirty="0">
                <a:ea typeface="Verdana" panose="020B0604030504040204" pitchFamily="34" charset="0"/>
              </a:rPr>
              <a:t>заштита банковних рачуна и новчаних средстава стечајног дужника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Cyrl-RS" sz="2200" dirty="0">
                <a:ea typeface="Verdana" panose="020B0604030504040204" pitchFamily="34" charset="0"/>
              </a:rPr>
              <a:t> исправно вођење рачуноводствене евиденције</a:t>
            </a:r>
          </a:p>
          <a:p>
            <a:pPr marL="0" indent="0"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sr-Cyrl-RS" sz="2200" u="sng" dirty="0">
                <a:ea typeface="Verdana" panose="020B0604030504040204" pitchFamily="34" charset="0"/>
              </a:rPr>
              <a:t>Практични проблеми</a:t>
            </a:r>
            <a:r>
              <a:rPr lang="sr-Cyrl-RS" sz="2200" dirty="0">
                <a:ea typeface="Verdana" panose="020B0604030504040204" pitchFamily="34" charset="0"/>
              </a:rPr>
              <a:t>:</a:t>
            </a:r>
          </a:p>
          <a:p>
            <a:pPr marL="0" indent="0">
              <a:spcBef>
                <a:spcPts val="40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sr-Cyrl-RS" sz="2200" i="1" dirty="0">
                <a:ea typeface="Verdana" panose="020B0604030504040204" pitchFamily="34" charset="0"/>
              </a:rPr>
              <a:t>ангажовање трећих лица за вођење пословних књига стечајног дужника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sz="2200" i="1" dirty="0">
                <a:ea typeface="Verdana" panose="020B0604030504040204" pitchFamily="34" charset="0"/>
              </a:rPr>
              <a:t>трећа лица морају испуњавати услове прописане Законом о рачуноводству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sz="2200" i="1" dirty="0">
                <a:ea typeface="Verdana" panose="020B0604030504040204" pitchFamily="34" charset="0"/>
              </a:rPr>
              <a:t>могућа одговорност стечајног управника за привредни преступ</a:t>
            </a:r>
          </a:p>
          <a:p>
            <a:pPr marL="0" indent="0"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	        </a:t>
            </a:r>
          </a:p>
          <a:p>
            <a:pPr marL="0" indent="0"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	</a:t>
            </a:r>
            <a:fld id="{336D1AD0-8A8D-440C-AC42-E29022E042B3}" type="slidenum">
              <a:rPr lang="sr-Cyrl-RS" sz="2200" smtClean="0">
                <a:ea typeface="Verdana" panose="020B0604030504040204" pitchFamily="34" charset="0"/>
              </a:rPr>
              <a:t>3</a:t>
            </a:fld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r-Cyrl-RS" sz="2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FF9C6F-3F71-D373-61A8-F5BBD38F6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480" y="674704"/>
            <a:ext cx="10411568" cy="639192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НАЦИОНАЛНИ СТАНДАРД БР. 2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C88E15-C1A0-CEE1-BE9D-C918393B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1313897"/>
            <a:ext cx="10500345" cy="5273334"/>
          </a:xfrm>
        </p:spPr>
        <p:txBody>
          <a:bodyPr>
            <a:noAutofit/>
          </a:bodyPr>
          <a:lstStyle/>
          <a:p>
            <a:pPr marL="0" indent="0" algn="ctr">
              <a:buClr>
                <a:srgbClr val="360A5A"/>
              </a:buClr>
              <a:buNone/>
            </a:pPr>
            <a:endParaRPr lang="en-US" sz="2200" b="1" u="sng" dirty="0">
              <a:ea typeface="Verdana" panose="020B0604030504040204" pitchFamily="34" charset="0"/>
            </a:endParaRPr>
          </a:p>
          <a:p>
            <a:pPr marL="0" indent="0" algn="ctr">
              <a:buClr>
                <a:srgbClr val="360A5A"/>
              </a:buClr>
              <a:buNone/>
            </a:pPr>
            <a:r>
              <a:rPr lang="sr-Cyrl-RS" sz="2200" b="1" u="sng" dirty="0">
                <a:ea typeface="Verdana" panose="020B0604030504040204" pitchFamily="34" charset="0"/>
              </a:rPr>
              <a:t>Попис имовине стечајног дужника, процена њене вредности и почетни стечајни биланс</a:t>
            </a:r>
            <a:endParaRPr lang="en-US" sz="2200" b="1" u="sng" dirty="0">
              <a:ea typeface="Verdana" panose="020B0604030504040204" pitchFamily="34" charset="0"/>
            </a:endParaRPr>
          </a:p>
          <a:p>
            <a:pPr marL="0" indent="0" algn="ctr">
              <a:buClr>
                <a:srgbClr val="360A5A"/>
              </a:buClr>
              <a:buNone/>
            </a:pPr>
            <a:endParaRPr lang="sr-Cyrl-RS" sz="2200" u="sng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360A5A"/>
              </a:buClr>
              <a:buNone/>
            </a:pPr>
            <a:r>
              <a:rPr lang="sr-Cyrl-RS" sz="2200" b="1" dirty="0">
                <a:ea typeface="Verdana" panose="020B0604030504040204" pitchFamily="34" charset="0"/>
              </a:rPr>
              <a:t>Циљеви</a:t>
            </a:r>
            <a:r>
              <a:rPr lang="sr-Cyrl-RS" sz="2200" dirty="0">
                <a:ea typeface="Verdana" panose="020B0604030504040204" pitchFamily="34" charset="0"/>
              </a:rPr>
              <a:t> </a:t>
            </a:r>
            <a:r>
              <a:rPr lang="sr-Cyrl-RS" sz="2200" b="1" dirty="0">
                <a:ea typeface="Verdana" panose="020B0604030504040204" pitchFamily="34" charset="0"/>
              </a:rPr>
              <a:t>Стандарда бр. 2</a:t>
            </a:r>
            <a:r>
              <a:rPr lang="sr-Cyrl-RS" sz="2200" dirty="0">
                <a:ea typeface="Verdana" panose="020B060403050404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lvl="1" algn="just">
              <a:spcBef>
                <a:spcPts val="0"/>
              </a:spcBef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2200" dirty="0">
                <a:ea typeface="Verdana" panose="020B0604030504040204" pitchFamily="34" charset="0"/>
              </a:rPr>
              <a:t>правилан попис имовине као предуслов за исправан ЕФИ за потребе првог поверилачког рочишта</a:t>
            </a:r>
          </a:p>
          <a:p>
            <a:pPr lvl="1"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2200" dirty="0">
                <a:ea typeface="Verdana" panose="020B0604030504040204" pitchFamily="34" charset="0"/>
              </a:rPr>
              <a:t>омогућава основ за изјашњавање поверилаца о даљем току поступка</a:t>
            </a:r>
          </a:p>
          <a:p>
            <a:pPr lvl="1"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2200" dirty="0">
                <a:ea typeface="Verdana" panose="020B0604030504040204" pitchFamily="34" charset="0"/>
              </a:rPr>
              <a:t>основ за гласање на скупштини поверилаца</a:t>
            </a:r>
          </a:p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200"/>
              </a:spcBef>
              <a:buClr>
                <a:srgbClr val="360A5A"/>
              </a:buClr>
              <a:buNone/>
            </a:pPr>
            <a:r>
              <a:rPr lang="sr-Cyrl-RS" sz="2200" u="sng" dirty="0">
                <a:ea typeface="Verdana" panose="020B0604030504040204" pitchFamily="34" charset="0"/>
              </a:rPr>
              <a:t>Практични проблеми:</a:t>
            </a:r>
          </a:p>
          <a:p>
            <a:pPr marL="0" indent="0">
              <a:spcBef>
                <a:spcPts val="200"/>
              </a:spcBef>
              <a:buClr>
                <a:srgbClr val="360A5A"/>
              </a:buClr>
              <a:buNone/>
            </a:pPr>
            <a:endParaRPr lang="sr-Cyrl-RS" sz="2200" i="1" dirty="0">
              <a:ea typeface="Verdana" panose="020B0604030504040204" pitchFamily="34" charset="0"/>
            </a:endParaRPr>
          </a:p>
          <a:p>
            <a:pPr lvl="1">
              <a:spcBef>
                <a:spcPts val="200"/>
              </a:spcBef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2200" i="1" dirty="0">
                <a:ea typeface="Verdana" panose="020B0604030504040204" pitchFamily="34" charset="0"/>
              </a:rPr>
              <a:t>преузимање стања из књиговодствене евиденције стечајног дужника</a:t>
            </a:r>
          </a:p>
          <a:p>
            <a:pPr lvl="1"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2200" i="1" dirty="0">
                <a:ea typeface="Verdana" panose="020B0604030504040204" pitchFamily="34" charset="0"/>
              </a:rPr>
              <a:t>групно пописивање средстава (залихе, ситан инвентар, итд.)		</a:t>
            </a:r>
            <a:fld id="{C45615C0-E91A-4FA0-8939-746700BC8A9C}" type="slidenum">
              <a:rPr lang="sr-Cyrl-RS" sz="2200" smtClean="0">
                <a:ea typeface="Verdana" panose="020B0604030504040204" pitchFamily="34" charset="0"/>
              </a:rPr>
              <a:t>4</a:t>
            </a:fld>
            <a:endParaRPr lang="sr-Cyrl-RS" sz="2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BA7E12-073E-7996-0520-5E887023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825" y="749597"/>
            <a:ext cx="10687975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НАЦИОНАЛНИ СТАНДАРД БР. 3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1DCBE-1652-3742-2876-F80EBCBF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340528"/>
            <a:ext cx="10687975" cy="5157926"/>
          </a:xfrm>
        </p:spPr>
        <p:txBody>
          <a:bodyPr>
            <a:noAutofit/>
          </a:bodyPr>
          <a:lstStyle/>
          <a:p>
            <a:pPr algn="ctr">
              <a:buClr>
                <a:srgbClr val="360A5A"/>
              </a:buClr>
              <a:buFont typeface="Wingdings" panose="05000000000000000000" pitchFamily="2" charset="2"/>
              <a:buChar char="§"/>
            </a:pPr>
            <a:endParaRPr lang="sr-Cyrl-RS" sz="2200" b="1" dirty="0">
              <a:ea typeface="Verdana" panose="020B0604030504040204" pitchFamily="34" charset="0"/>
            </a:endParaRPr>
          </a:p>
          <a:p>
            <a:pPr marL="0" indent="0" algn="just">
              <a:buClr>
                <a:srgbClr val="360A5A"/>
              </a:buClr>
              <a:buNone/>
            </a:pPr>
            <a:r>
              <a:rPr lang="sr-Cyrl-RS" sz="1800" b="1" u="sng" dirty="0">
                <a:ea typeface="Verdana" panose="020B0604030504040204" pitchFamily="34" charset="0"/>
              </a:rPr>
              <a:t>Садржај извештаја о економско-финансијском положају стечајног дужника</a:t>
            </a:r>
          </a:p>
          <a:p>
            <a:pPr marL="0" indent="0" algn="just">
              <a:buClr>
                <a:srgbClr val="360A5A"/>
              </a:buClr>
              <a:buNone/>
            </a:pPr>
            <a:endParaRPr lang="sr-Cyrl-RS" sz="1800" dirty="0">
              <a:ea typeface="Verdana" panose="020B0604030504040204" pitchFamily="34" charset="0"/>
            </a:endParaRPr>
          </a:p>
          <a:p>
            <a:pPr marL="0" indent="0" algn="just">
              <a:spcBef>
                <a:spcPts val="300"/>
              </a:spcBef>
              <a:buClr>
                <a:srgbClr val="360A5A"/>
              </a:buClr>
              <a:buNone/>
            </a:pPr>
            <a:r>
              <a:rPr lang="sr-Cyrl-RS" sz="1800" b="1" dirty="0">
                <a:ea typeface="Verdana" panose="020B0604030504040204" pitchFamily="34" charset="0"/>
              </a:rPr>
              <a:t>Циљеви</a:t>
            </a:r>
            <a:r>
              <a:rPr lang="sr-Cyrl-RS" sz="1800" dirty="0">
                <a:ea typeface="Verdana" panose="020B0604030504040204" pitchFamily="34" charset="0"/>
              </a:rPr>
              <a:t> </a:t>
            </a:r>
            <a:r>
              <a:rPr lang="sr-Cyrl-RS" sz="1800" b="1" dirty="0">
                <a:ea typeface="Verdana" panose="020B0604030504040204" pitchFamily="34" charset="0"/>
              </a:rPr>
              <a:t>Стандарда бр. 3</a:t>
            </a:r>
            <a:r>
              <a:rPr lang="sr-Cyrl-RS" sz="1800" dirty="0">
                <a:ea typeface="Verdana" panose="020B0604030504040204" pitchFamily="34" charset="0"/>
              </a:rPr>
              <a:t>:</a:t>
            </a:r>
          </a:p>
          <a:p>
            <a:pPr marL="0" indent="0" algn="just">
              <a:spcBef>
                <a:spcPts val="300"/>
              </a:spcBef>
              <a:buClr>
                <a:srgbClr val="360A5A"/>
              </a:buClr>
              <a:buNone/>
            </a:pPr>
            <a:endParaRPr lang="sr-Cyrl-RS" sz="1800" dirty="0">
              <a:ea typeface="Verdana" panose="020B0604030504040204" pitchFamily="34" charset="0"/>
            </a:endParaRPr>
          </a:p>
          <a:p>
            <a:pPr lvl="1" algn="just">
              <a:spcBef>
                <a:spcPts val="300"/>
              </a:spcBef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1800" dirty="0">
                <a:ea typeface="Verdana" panose="020B0604030504040204" pitchFamily="34" charset="0"/>
              </a:rPr>
              <a:t>прописивање обавезног садржаја ЕФИ олакшава рад стечајног управника и даје смернице у погледу информација које ће усмерити даљи ток поступка стечаја</a:t>
            </a:r>
          </a:p>
          <a:p>
            <a:pPr lvl="1" algn="just">
              <a:spcBef>
                <a:spcPts val="300"/>
              </a:spcBef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1800" dirty="0">
                <a:ea typeface="Verdana" panose="020B0604030504040204" pitchFamily="34" charset="0"/>
              </a:rPr>
              <a:t>омогућавање повериоцима и стечајном суду да се детаљно упознају са стањем стечајног дужника као и подацима од значаја за даљи ток поступка и одлучивање о евентуалној реорганизацији</a:t>
            </a:r>
          </a:p>
          <a:p>
            <a:pPr marL="0" indent="0" algn="just">
              <a:buClr>
                <a:srgbClr val="360A5A"/>
              </a:buClr>
              <a:buNone/>
            </a:pPr>
            <a:endParaRPr lang="sr-Cyrl-RS" sz="1800" dirty="0">
              <a:ea typeface="Verdana" panose="020B0604030504040204" pitchFamily="34" charset="0"/>
            </a:endParaRPr>
          </a:p>
          <a:p>
            <a:pPr marL="0" indent="0" algn="just">
              <a:spcBef>
                <a:spcPts val="300"/>
              </a:spcBef>
              <a:buClr>
                <a:srgbClr val="360A5A"/>
              </a:buClr>
              <a:buNone/>
            </a:pPr>
            <a:r>
              <a:rPr lang="sr-Cyrl-RS" sz="1800" u="sng" dirty="0">
                <a:ea typeface="Verdana" panose="020B0604030504040204" pitchFamily="34" charset="0"/>
              </a:rPr>
              <a:t>Практични проблеми:</a:t>
            </a:r>
          </a:p>
          <a:p>
            <a:pPr marL="0" indent="0" algn="just">
              <a:spcBef>
                <a:spcPts val="300"/>
              </a:spcBef>
              <a:buClr>
                <a:srgbClr val="360A5A"/>
              </a:buClr>
              <a:buNone/>
            </a:pPr>
            <a:endParaRPr lang="sr-Cyrl-RS" sz="1800" dirty="0">
              <a:ea typeface="Verdana" panose="020B0604030504040204" pitchFamily="34" charset="0"/>
            </a:endParaRPr>
          </a:p>
          <a:p>
            <a:pPr lvl="1" algn="just">
              <a:spcBef>
                <a:spcPts val="300"/>
              </a:spcBef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1800" dirty="0">
                <a:ea typeface="Verdana" panose="020B0604030504040204" pitchFamily="34" charset="0"/>
              </a:rPr>
              <a:t> </a:t>
            </a:r>
            <a:r>
              <a:rPr lang="sr-Cyrl-RS" sz="1800" i="1" dirty="0">
                <a:ea typeface="Verdana" panose="020B0604030504040204" pitchFamily="34" charset="0"/>
              </a:rPr>
              <a:t>отварањем поступка стечаја стечајни управник преузима у државину целокупну имовину дужника коју пописује у ЕФИ – у пракси је често одбијање трећих лица да изврше предају имовине која се налази код њих</a:t>
            </a:r>
          </a:p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Clr>
                <a:srgbClr val="360A5A"/>
              </a:buClr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	    </a:t>
            </a:r>
            <a:fld id="{10F86834-8F13-4811-8B64-78D6A4386300}" type="slidenum">
              <a:rPr lang="sr-Cyrl-RS" sz="2200" smtClean="0">
                <a:ea typeface="Verdana" panose="020B0604030504040204" pitchFamily="34" charset="0"/>
              </a:rPr>
              <a:t>5</a:t>
            </a:fld>
            <a:endParaRPr lang="sr-Cyrl-RS" sz="2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3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07F3-E0BA-F160-5634-D1CB8763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7" y="1323371"/>
            <a:ext cx="10631645" cy="5263859"/>
          </a:xfrm>
        </p:spPr>
        <p:txBody>
          <a:bodyPr/>
          <a:lstStyle/>
          <a:p>
            <a:pPr algn="just"/>
            <a:endParaRPr lang="en-US" sz="2200" u="sng" dirty="0">
              <a:latin typeface="+mn-lt"/>
            </a:endParaRPr>
          </a:p>
          <a:p>
            <a:pPr algn="ctr"/>
            <a:r>
              <a:rPr lang="sr-Cyrl-RS" sz="2200" b="1" u="sng" dirty="0">
                <a:latin typeface="+mn-lt"/>
              </a:rPr>
              <a:t>Прописивање услова за слање извештаја и обавештења АЛСУ</a:t>
            </a:r>
          </a:p>
          <a:p>
            <a:pPr algn="just"/>
            <a:endParaRPr lang="sr-Cyrl-RS" sz="2200" dirty="0">
              <a:latin typeface="+mn-lt"/>
            </a:endParaRPr>
          </a:p>
          <a:p>
            <a:pPr algn="just">
              <a:spcBef>
                <a:spcPts val="300"/>
              </a:spcBef>
            </a:pPr>
            <a:r>
              <a:rPr lang="sr-Cyrl-RS" sz="2200" b="1" dirty="0">
                <a:latin typeface="+mn-lt"/>
              </a:rPr>
              <a:t>Циљеви Стандарда бр. 4</a:t>
            </a:r>
            <a:r>
              <a:rPr lang="sr-Cyrl-RS" sz="2200" dirty="0">
                <a:latin typeface="+mn-lt"/>
              </a:rPr>
              <a:t>:</a:t>
            </a:r>
          </a:p>
          <a:p>
            <a:pPr algn="just">
              <a:spcBef>
                <a:spcPts val="300"/>
              </a:spcBef>
            </a:pPr>
            <a:endParaRPr lang="sr-Cyrl-RS" sz="2200" dirty="0">
              <a:latin typeface="+mn-lt"/>
            </a:endParaRPr>
          </a:p>
          <a:p>
            <a:pPr marL="800100" lvl="1" indent="-34290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sr-Cyrl-RS" sz="2200" dirty="0">
                <a:latin typeface="+mn-lt"/>
              </a:rPr>
              <a:t>дефинисање извештаја, обавештења и одлука које стечајни управник по пријему или изради доставља АЛСУ</a:t>
            </a:r>
          </a:p>
          <a:p>
            <a:pPr marL="800100" lvl="1" indent="-34290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sr-Cyrl-RS" sz="2200" dirty="0">
                <a:latin typeface="+mn-lt"/>
              </a:rPr>
              <a:t>омогућавање стручног надзора над радом стечајног управника</a:t>
            </a:r>
          </a:p>
          <a:p>
            <a:pPr lvl="1" algn="just">
              <a:spcBef>
                <a:spcPts val="300"/>
              </a:spcBef>
            </a:pPr>
            <a:endParaRPr lang="sr-Cyrl-RS" sz="2200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pPr algn="just"/>
            <a:r>
              <a:rPr lang="sr-Cyrl-RS" sz="2200" i="1" dirty="0">
                <a:latin typeface="+mn-lt"/>
              </a:rPr>
              <a:t>Више о овом Стандарду у наредној презентацији на тему извештавања у поступку стечаја</a:t>
            </a:r>
          </a:p>
          <a:p>
            <a:pPr algn="just"/>
            <a:endParaRPr lang="sr-Cyrl-RS" sz="2200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pPr algn="just"/>
            <a:r>
              <a:rPr lang="sr-Cyrl-RS" sz="2200" dirty="0">
                <a:latin typeface="+mn-lt"/>
              </a:rPr>
              <a:t>											   </a:t>
            </a:r>
            <a:fld id="{B44C589F-2825-426D-B7D6-0898F2E6CF68}" type="slidenum">
              <a:rPr lang="sr-Cyrl-RS" sz="2200" smtClean="0">
                <a:latin typeface="+mn-lt"/>
              </a:rPr>
              <a:t>6</a:t>
            </a:fld>
            <a:endParaRPr lang="sr-Cyrl-RS" sz="2200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endParaRPr lang="sr-Cyrl-RS" sz="2200" dirty="0">
              <a:latin typeface="+mn-lt"/>
            </a:endParaRPr>
          </a:p>
          <a:p>
            <a:endParaRPr lang="sr-RS" sz="22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2F2C-8F05-F8F8-17EA-ADC9FD182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607" y="732440"/>
            <a:ext cx="10610191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НАЦИОНАЛНИ СТАНДАРД БР. 4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B32B7E-BF04-5904-9277-C468E8FC83B9}"/>
              </a:ext>
            </a:extLst>
          </p:cNvPr>
          <p:cNvSpPr txBox="1">
            <a:spLocks/>
          </p:cNvSpPr>
          <p:nvPr/>
        </p:nvSpPr>
        <p:spPr>
          <a:xfrm>
            <a:off x="743607" y="1409700"/>
            <a:ext cx="11038818" cy="4699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r-Cyrl-R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4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F91DC-22A5-C327-9F36-AC7FEB87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9" y="1323371"/>
            <a:ext cx="10625831" cy="5231759"/>
          </a:xfrm>
        </p:spPr>
        <p:txBody>
          <a:bodyPr/>
          <a:lstStyle/>
          <a:p>
            <a:endParaRPr lang="en-US" sz="2200" u="sng" dirty="0">
              <a:latin typeface="+mn-lt"/>
            </a:endParaRPr>
          </a:p>
          <a:p>
            <a:pPr algn="ctr"/>
            <a:r>
              <a:rPr lang="sr-Cyrl-RS" sz="2200" b="1" u="sng" dirty="0">
                <a:latin typeface="+mn-lt"/>
              </a:rPr>
              <a:t>Регулисање поступка уновчења имовине у поступку стечаја</a:t>
            </a:r>
          </a:p>
          <a:p>
            <a:endParaRPr lang="sr-Cyrl-RS" sz="2200" dirty="0"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sr-Cyrl-RS" sz="2200" b="1" dirty="0">
                <a:latin typeface="+mn-lt"/>
              </a:rPr>
              <a:t>Циљеви</a:t>
            </a:r>
            <a:r>
              <a:rPr lang="sr-Cyrl-RS" sz="2200" dirty="0">
                <a:latin typeface="+mn-lt"/>
              </a:rPr>
              <a:t> </a:t>
            </a:r>
            <a:r>
              <a:rPr lang="sr-Cyrl-RS" sz="2200" b="1" dirty="0">
                <a:latin typeface="+mn-lt"/>
              </a:rPr>
              <a:t>Стандарда бр. 5</a:t>
            </a:r>
            <a:r>
              <a:rPr lang="sr-Cyrl-RS" sz="2200" dirty="0">
                <a:latin typeface="+mn-lt"/>
              </a:rPr>
              <a:t>:</a:t>
            </a:r>
          </a:p>
          <a:p>
            <a:pPr>
              <a:spcBef>
                <a:spcPts val="300"/>
              </a:spcBef>
            </a:pPr>
            <a:endParaRPr lang="sr-Cyrl-RS" sz="2200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sr-Cyrl-RS" sz="2200" dirty="0">
                <a:latin typeface="+mn-lt"/>
              </a:rPr>
              <a:t>регулисање активности стечајног управника које претходе уновчењу имовине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+mn-lt"/>
              </a:rPr>
              <a:t>детаљно регулисање свих метода уновчења имовине, имовинске целине или стечајног дужника као правног лица (јавно надметање, јавно прикупљање понуда, непосредна погодба)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Cyrl-RS" sz="2200" dirty="0">
                <a:latin typeface="+mn-lt"/>
              </a:rPr>
              <a:t>обезбеђивање равноправног третмана свих учесника у продаји</a:t>
            </a:r>
          </a:p>
          <a:p>
            <a:endParaRPr lang="sr-Cyrl-RS" sz="2200" dirty="0">
              <a:latin typeface="+mn-lt"/>
            </a:endParaRPr>
          </a:p>
          <a:p>
            <a:pPr algn="just"/>
            <a:r>
              <a:rPr lang="sr-Cyrl-RS" sz="2200" dirty="0">
                <a:latin typeface="+mn-lt"/>
              </a:rPr>
              <a:t>Више о Стандарду бр. 5 на једном од наредних семинара на тему „Уновчење у стечајном поступку“ који је планиран за октобар 2024. год</a:t>
            </a:r>
          </a:p>
          <a:p>
            <a:r>
              <a:rPr lang="sr-Cyrl-RS" sz="2200" dirty="0">
                <a:latin typeface="+mn-lt"/>
              </a:rPr>
              <a:t>											   </a:t>
            </a:r>
            <a:fld id="{C6B950FD-5A3C-489F-AF10-3A1F12646709}" type="slidenum">
              <a:rPr lang="sr-RS" sz="2200" smtClean="0">
                <a:latin typeface="+mn-lt"/>
              </a:rPr>
              <a:t>7</a:t>
            </a:fld>
            <a:endParaRPr lang="sr-RS" sz="22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B43FEC-217F-6BC2-8ECD-732108365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969" y="732440"/>
            <a:ext cx="10625829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НАЦИОНАЛНИ СТАНДАРД БР. 5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67C64D-1226-E948-21DD-471A68DDABF1}"/>
              </a:ext>
            </a:extLst>
          </p:cNvPr>
          <p:cNvSpPr txBox="1">
            <a:spLocks/>
          </p:cNvSpPr>
          <p:nvPr/>
        </p:nvSpPr>
        <p:spPr>
          <a:xfrm>
            <a:off x="593028" y="1416524"/>
            <a:ext cx="11005944" cy="47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5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0C6D9B-033C-11B4-4DE2-6A55320B5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152" y="696331"/>
            <a:ext cx="10514834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НАЦИОНАЛНИ СТАНДАРД БР. 6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E8067-C4EC-A3F6-A35E-694927827709}"/>
              </a:ext>
            </a:extLst>
          </p:cNvPr>
          <p:cNvSpPr txBox="1">
            <a:spLocks/>
          </p:cNvSpPr>
          <p:nvPr/>
        </p:nvSpPr>
        <p:spPr>
          <a:xfrm>
            <a:off x="662154" y="1287261"/>
            <a:ext cx="10514832" cy="52910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u="sng" dirty="0"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RS" sz="2200" b="1" u="sng" dirty="0">
                <a:ea typeface="Verdana" panose="020B0604030504040204" pitchFamily="34" charset="0"/>
              </a:rPr>
              <a:t>Дефинисање обавезне садржине плана реорганизације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sr-Cyrl-RS" sz="2200" b="1" dirty="0">
                <a:ea typeface="Verdana" panose="020B0604030504040204" pitchFamily="34" charset="0"/>
              </a:rPr>
              <a:t>Циљеви</a:t>
            </a:r>
            <a:r>
              <a:rPr lang="sr-Cyrl-RS" sz="2200" dirty="0">
                <a:ea typeface="Verdana" panose="020B0604030504040204" pitchFamily="34" charset="0"/>
              </a:rPr>
              <a:t> </a:t>
            </a:r>
            <a:r>
              <a:rPr lang="en-US" sz="2200" b="1" dirty="0">
                <a:ea typeface="Verdana" panose="020B0604030504040204" pitchFamily="34" charset="0"/>
              </a:rPr>
              <a:t>C</a:t>
            </a:r>
            <a:r>
              <a:rPr lang="sr-Cyrl-RS" sz="2200" b="1" dirty="0" err="1">
                <a:ea typeface="Verdana" panose="020B0604030504040204" pitchFamily="34" charset="0"/>
              </a:rPr>
              <a:t>тандарда</a:t>
            </a:r>
            <a:r>
              <a:rPr lang="sr-Cyrl-RS" sz="2200" b="1" dirty="0">
                <a:ea typeface="Verdana" panose="020B0604030504040204" pitchFamily="34" charset="0"/>
              </a:rPr>
              <a:t> бр. 6</a:t>
            </a:r>
            <a:r>
              <a:rPr lang="sr-Cyrl-RS" sz="2200" dirty="0">
                <a:ea typeface="Verdana" panose="020B0604030504040204" pitchFamily="34" charset="0"/>
              </a:rPr>
              <a:t>: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sr-Cyrl-RS" sz="2000" dirty="0">
              <a:ea typeface="Verdana" panose="020B0604030504040204" pitchFamily="34" charset="0"/>
            </a:endParaRP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sr-Cyrl-RS" sz="2200" dirty="0">
                <a:ea typeface="Verdana" panose="020B0604030504040204" pitchFamily="34" charset="0"/>
              </a:rPr>
              <a:t>детаљнија правила о припреми и садржини плана реорганизације, усмерена на разраду одређених законских концепата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sz="2200" dirty="0">
                <a:ea typeface="Verdana" panose="020B0604030504040204" pitchFamily="34" charset="0"/>
              </a:rPr>
              <a:t>посебан нагласак на процену новчаног износа намирења и захтеве у погледу израде саме процене</a:t>
            </a:r>
          </a:p>
          <a:p>
            <a:pPr marL="0" indent="0">
              <a:buNone/>
            </a:pPr>
            <a:endParaRPr lang="sr-Cyrl-RS" sz="2000" dirty="0"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sr-Cyrl-RS" sz="2200" dirty="0">
                <a:ea typeface="Verdana" panose="020B0604030504040204" pitchFamily="34" charset="0"/>
              </a:rPr>
              <a:t>Више о Стандарду бр. 6 на једном од наредних семинара на тему „Врсте и планови реорганизације“ који је планиран за мај 2024.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RS" sz="2000" dirty="0"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RS" sz="2000" dirty="0"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sz="2000" dirty="0">
                <a:ea typeface="Verdana" panose="020B0604030504040204" pitchFamily="34" charset="0"/>
              </a:rPr>
              <a:t>											  </a:t>
            </a:r>
            <a:fld id="{7908B188-28FC-4E66-AF03-DEAA39E67F8F}" type="slidenum">
              <a:rPr lang="en-US" sz="2000" smtClean="0">
                <a:ea typeface="Verdana" panose="020B0604030504040204" pitchFamily="34" charset="0"/>
              </a:rPr>
              <a:t>8</a:t>
            </a:fld>
            <a:endParaRPr lang="en-US" sz="20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6985E2-0707-5617-9032-38813EE60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60819"/>
            <a:ext cx="10515600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НАЦИОНАЛНИ СТАНДАРД БР. 7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3B5992-8DAA-82DC-112C-7493DDCCB26D}"/>
              </a:ext>
            </a:extLst>
          </p:cNvPr>
          <p:cNvSpPr txBox="1">
            <a:spLocks/>
          </p:cNvSpPr>
          <p:nvPr/>
        </p:nvSpPr>
        <p:spPr>
          <a:xfrm>
            <a:off x="838201" y="1251750"/>
            <a:ext cx="10515599" cy="5317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r-Cyrl-RS" sz="2200" u="sng" dirty="0"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sr-Cyrl-RS" sz="2200" b="1" u="sng" dirty="0">
                <a:ea typeface="Verdana" panose="020B0604030504040204" pitchFamily="34" charset="0"/>
              </a:rPr>
              <a:t>Регулисање садржине и поступка сачињавања завршног рачуна</a:t>
            </a:r>
          </a:p>
          <a:p>
            <a:pPr marL="0" indent="0"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r-Cyrl-RS" sz="2200" b="1" dirty="0">
                <a:ea typeface="Verdana" panose="020B0604030504040204" pitchFamily="34" charset="0"/>
              </a:rPr>
              <a:t>Циљ</a:t>
            </a:r>
            <a:r>
              <a:rPr lang="sr-Cyrl-RS" sz="2200" dirty="0">
                <a:ea typeface="Verdana" panose="020B0604030504040204" pitchFamily="34" charset="0"/>
              </a:rPr>
              <a:t> </a:t>
            </a:r>
            <a:r>
              <a:rPr lang="sr-Cyrl-RS" sz="2200" b="1" dirty="0">
                <a:ea typeface="Verdana" panose="020B0604030504040204" pitchFamily="34" charset="0"/>
              </a:rPr>
              <a:t>Стандарда бр. 7</a:t>
            </a:r>
            <a:r>
              <a:rPr lang="sr-Cyrl-RS" sz="2200" dirty="0">
                <a:ea typeface="Verdana" panose="020B0604030504040204" pitchFamily="34" charset="0"/>
              </a:rPr>
              <a:t>:</a:t>
            </a:r>
          </a:p>
          <a:p>
            <a:pPr marL="0" indent="0">
              <a:spcBef>
                <a:spcPts val="30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sr-Cyrl-RS" sz="2200" dirty="0">
                <a:ea typeface="Verdana" panose="020B0604030504040204" pitchFamily="34" charset="0"/>
              </a:rPr>
              <a:t>помоћ и смернице стечајном управнику за сачињавање завршног рачуна и допунског завршног рачуна</a:t>
            </a:r>
          </a:p>
          <a:p>
            <a:pPr marL="0" indent="0"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r-Cyrl-RS" sz="2200" u="sng" dirty="0">
                <a:ea typeface="Verdana" panose="020B0604030504040204" pitchFamily="34" charset="0"/>
              </a:rPr>
              <a:t>Практични проблеми</a:t>
            </a:r>
            <a:r>
              <a:rPr lang="sr-Cyrl-RS" sz="2200" dirty="0">
                <a:ea typeface="Verdana" panose="020B0604030504040204" pitchFamily="34" charset="0"/>
              </a:rPr>
              <a:t>:</a:t>
            </a:r>
          </a:p>
          <a:p>
            <a:pPr marL="0" indent="0">
              <a:spcBef>
                <a:spcPts val="30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sr-Cyrl-RS" sz="2200" i="1" dirty="0">
                <a:ea typeface="Verdana" panose="020B0604030504040204" pitchFamily="34" charset="0"/>
              </a:rPr>
              <a:t>преузимање поступка од претходног стечајног управника – завршни рачун треба да садржи спецификацију свих прилива и одлива током поступка без обзира на промене управника</a:t>
            </a:r>
          </a:p>
          <a:p>
            <a:pPr marL="0" indent="0"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	</a:t>
            </a:r>
            <a:fld id="{C0811857-A14E-410A-B71A-FC8ACA60191A}" type="slidenum">
              <a:rPr lang="sr-Cyrl-RS" sz="2200" smtClean="0">
                <a:ea typeface="Verdana" panose="020B0604030504040204" pitchFamily="34" charset="0"/>
              </a:rPr>
              <a:t>9</a:t>
            </a:fld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r-Cyrl-RS" sz="2200" dirty="0"/>
          </a:p>
          <a:p>
            <a:pPr marL="0" indent="0">
              <a:buNone/>
            </a:pPr>
            <a:endParaRPr lang="sr-Cyrl-RS" sz="2200" dirty="0"/>
          </a:p>
          <a:p>
            <a:pPr marL="0" indent="0">
              <a:buNone/>
            </a:pPr>
            <a:endParaRPr lang="sr-Cyrl-RS" sz="2200" dirty="0"/>
          </a:p>
        </p:txBody>
      </p:sp>
    </p:spTree>
    <p:extLst>
      <p:ext uri="{BB962C8B-B14F-4D97-AF65-F5344CB8AC3E}">
        <p14:creationId xmlns:p14="http://schemas.microsoft.com/office/powerpoint/2010/main" val="322610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EE918-158E-4678-A0B0-D0B232BD657C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8773</TotalTime>
  <Words>771</Words>
  <Application>Microsoft Macintosh PowerPoint</Application>
  <PresentationFormat>Widescreen</PresentationFormat>
  <Paragraphs>141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Branka Vesovic</cp:lastModifiedBy>
  <cp:revision>64</cp:revision>
  <dcterms:created xsi:type="dcterms:W3CDTF">2024-02-02T09:43:20Z</dcterms:created>
  <dcterms:modified xsi:type="dcterms:W3CDTF">2024-03-19T08:17:22Z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